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5"/>
    <p:sldMasterId id="2147483660" r:id="rId6"/>
  </p:sldMasterIdLst>
  <p:notesMasterIdLst>
    <p:notesMasterId r:id="rId27"/>
  </p:notesMasterIdLst>
  <p:handoutMasterIdLst>
    <p:handoutMasterId r:id="rId28"/>
  </p:handoutMasterIdLst>
  <p:sldIdLst>
    <p:sldId id="256" r:id="rId7"/>
    <p:sldId id="264" r:id="rId8"/>
    <p:sldId id="262" r:id="rId9"/>
    <p:sldId id="266" r:id="rId10"/>
    <p:sldId id="268" r:id="rId11"/>
    <p:sldId id="269" r:id="rId12"/>
    <p:sldId id="270" r:id="rId13"/>
    <p:sldId id="271" r:id="rId14"/>
    <p:sldId id="279" r:id="rId15"/>
    <p:sldId id="272" r:id="rId16"/>
    <p:sldId id="273" r:id="rId17"/>
    <p:sldId id="274" r:id="rId18"/>
    <p:sldId id="278" r:id="rId19"/>
    <p:sldId id="275" r:id="rId20"/>
    <p:sldId id="284" r:id="rId21"/>
    <p:sldId id="281" r:id="rId22"/>
    <p:sldId id="283" r:id="rId23"/>
    <p:sldId id="282" r:id="rId24"/>
    <p:sldId id="276" r:id="rId25"/>
    <p:sldId id="261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EDB"/>
    <a:srgbClr val="F3901D"/>
    <a:srgbClr val="006892"/>
    <a:srgbClr val="00B3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108" d="100"/>
          <a:sy n="108" d="100"/>
        </p:scale>
        <p:origin x="170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105" d="100"/>
          <a:sy n="105" d="100"/>
        </p:scale>
        <p:origin x="-3252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A0E74B-1F4A-4B77-BBF3-68B0D29FA1C9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A73171-F2CF-4CD8-81F7-8D1F85C4F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2143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44A53B-4F0D-4715-9A43-7F4869E1A962}" type="datetimeFigureOut">
              <a:rPr lang="en-US" smtClean="0"/>
              <a:t>2/15/2017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D41D82-95AA-494E-9CE1-62CDE5A45B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9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9511" y="6448251"/>
            <a:ext cx="504056" cy="365125"/>
          </a:xfrm>
          <a:prstGeom prst="rect">
            <a:avLst/>
          </a:prstGeom>
          <a:noFill/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494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4148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72400" y="6448251"/>
            <a:ext cx="720080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956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783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242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323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4800600"/>
            <a:ext cx="8424936" cy="566738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23528" y="5367338"/>
            <a:ext cx="8424936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38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186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089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5.png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alphaModFix amt="59000"/>
            <a:lum/>
          </a:blip>
          <a:srcRect/>
          <a:stretch>
            <a:fillRect t="-11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268760"/>
            <a:ext cx="8229600" cy="706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6728" y="2276872"/>
            <a:ext cx="8229600" cy="3989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79512" y="6381328"/>
            <a:ext cx="878497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lide Number Placeholder 5"/>
          <p:cNvSpPr txBox="1">
            <a:spLocks/>
          </p:cNvSpPr>
          <p:nvPr userDrawn="1"/>
        </p:nvSpPr>
        <p:spPr>
          <a:xfrm>
            <a:off x="674899" y="6408189"/>
            <a:ext cx="3960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b="0" dirty="0" err="1">
                <a:solidFill>
                  <a:srgbClr val="00AEDB"/>
                </a:solidFill>
                <a:latin typeface="BeforeBreakfast Medium" pitchFamily="50" charset="0"/>
              </a:rPr>
              <a:t>Serverless</a:t>
            </a:r>
            <a:r>
              <a:rPr lang="en-US" sz="1200" b="0" dirty="0">
                <a:solidFill>
                  <a:srgbClr val="00AEDB"/>
                </a:solidFill>
                <a:latin typeface="BeforeBreakfast Medium" pitchFamily="50" charset="0"/>
              </a:rPr>
              <a:t> Deployments – Mike Rosack</a:t>
            </a:r>
          </a:p>
        </p:txBody>
      </p:sp>
      <p:pic>
        <p:nvPicPr>
          <p:cNvPr id="17" name="Picture 4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867" y="6478332"/>
            <a:ext cx="279722" cy="272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16539" y="645521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  <a:latin typeface="BeforeBreakfast Medium" pitchFamily="50" charset="0"/>
              </a:defRPr>
            </a:lvl1pPr>
          </a:lstStyle>
          <a:p>
            <a:fld id="{2E7AE13B-FD31-4CAF-8633-07475FBDA4A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Picture 2"/>
          <p:cNvPicPr>
            <a:picLocks noChangeAspect="1" noChangeArrowheads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56"/>
          <a:stretch/>
        </p:blipFill>
        <p:spPr bwMode="auto">
          <a:xfrm rot="5400000">
            <a:off x="7623423" y="-675161"/>
            <a:ext cx="848051" cy="21983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" name="Picture 2" descr="E:\!omni\u logo\omni tech talk logo.pn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5958" y="113146"/>
            <a:ext cx="1924717" cy="57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94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1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rgbClr val="F3901D"/>
          </a:solidFill>
          <a:latin typeface="Bebas Neue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Tx/>
        <a:buBlip>
          <a:blip r:embed="rId15"/>
        </a:buBlip>
        <a:defRPr sz="3200" kern="1200">
          <a:solidFill>
            <a:schemeClr val="tx1">
              <a:lumMod val="65000"/>
              <a:lumOff val="35000"/>
            </a:schemeClr>
          </a:solidFill>
          <a:latin typeface="Lato Light" pitchFamily="34" charset="0"/>
          <a:ea typeface="Open Sans Light" pitchFamily="34" charset="0"/>
          <a:cs typeface="Open Sans Light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Tx/>
        <a:buBlip>
          <a:blip r:embed="rId15"/>
        </a:buBlip>
        <a:defRPr sz="2800" kern="1200">
          <a:solidFill>
            <a:schemeClr val="tx1">
              <a:lumMod val="65000"/>
              <a:lumOff val="35000"/>
            </a:schemeClr>
          </a:solidFill>
          <a:latin typeface="Lato Light" pitchFamily="34" charset="0"/>
          <a:ea typeface="Open Sans Light" pitchFamily="34" charset="0"/>
          <a:cs typeface="Open Sans Light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Tx/>
        <a:buBlip>
          <a:blip r:embed="rId15"/>
        </a:buBlip>
        <a:defRPr sz="2400" kern="1200">
          <a:solidFill>
            <a:schemeClr val="tx1">
              <a:lumMod val="65000"/>
              <a:lumOff val="35000"/>
            </a:schemeClr>
          </a:solidFill>
          <a:latin typeface="Lato Light" pitchFamily="34" charset="0"/>
          <a:ea typeface="Open Sans Light" pitchFamily="34" charset="0"/>
          <a:cs typeface="Open Sans Light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Tx/>
        <a:buBlip>
          <a:blip r:embed="rId15"/>
        </a:buBlip>
        <a:defRPr sz="2000" kern="1200">
          <a:solidFill>
            <a:schemeClr val="tx1">
              <a:lumMod val="65000"/>
              <a:lumOff val="35000"/>
            </a:schemeClr>
          </a:solidFill>
          <a:latin typeface="Lato Light" pitchFamily="34" charset="0"/>
          <a:ea typeface="Open Sans Light" pitchFamily="34" charset="0"/>
          <a:cs typeface="Open Sans Light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Tx/>
        <a:buBlip>
          <a:blip r:embed="rId15"/>
        </a:buBlip>
        <a:defRPr sz="2000" kern="1200">
          <a:solidFill>
            <a:schemeClr val="tx1">
              <a:lumMod val="65000"/>
              <a:lumOff val="35000"/>
            </a:schemeClr>
          </a:solidFill>
          <a:latin typeface="Lato Light" pitchFamily="34" charset="0"/>
          <a:ea typeface="Open Sans Light" pitchFamily="34" charset="0"/>
          <a:cs typeface="Open Sans Light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91081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309320"/>
            <a:ext cx="9180512" cy="54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200" dirty="0" err="1">
                <a:latin typeface="Bebas Neue" pitchFamily="34" charset="0"/>
              </a:rPr>
              <a:t>adsDDDDD</a:t>
            </a:r>
            <a:endParaRPr lang="en-US" sz="3200" dirty="0">
              <a:latin typeface="Bebas Neue" pitchFamily="34" charset="0"/>
            </a:endParaRPr>
          </a:p>
        </p:txBody>
      </p:sp>
      <p:pic>
        <p:nvPicPr>
          <p:cNvPr id="6" name="Picture 2" descr="E:\!omni\ppt\Business Infographic creative design 1126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507435"/>
            <a:ext cx="5904656" cy="6089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-18653" y="4869160"/>
            <a:ext cx="9180512" cy="692696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3200">
              <a:latin typeface="Bebas Neue" pitchFamily="34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6856" y="4811142"/>
            <a:ext cx="8229600" cy="850106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800" kern="1200">
                <a:solidFill>
                  <a:srgbClr val="F3901D"/>
                </a:solidFill>
                <a:latin typeface="Bebas Neue" pitchFamily="34" charset="0"/>
                <a:ea typeface="+mj-ea"/>
                <a:cs typeface="+mj-cs"/>
              </a:defRPr>
            </a:lvl1pPr>
          </a:lstStyle>
          <a:p>
            <a:r>
              <a:rPr lang="en-US" dirty="0" err="1"/>
              <a:t>Serverless</a:t>
            </a:r>
            <a:r>
              <a:rPr lang="en-US" dirty="0"/>
              <a:t> App Deployments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734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Triggers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007012" y="1765183"/>
            <a:ext cx="3600400" cy="300082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Azure Functions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HTTP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Blob Storage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Schedule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Queues/Topics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Table Storage/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DocumentDB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67544" y="1792561"/>
            <a:ext cx="3600400" cy="493981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AWS Lambda /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Serverless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Framework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API Gateway (HTTP)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Streams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S3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Schedule/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Cron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SNS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Alexa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IoT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DynamoDB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SES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Cognito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CloudFormation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CloudWatch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Etc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…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90797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Pricing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89916" y="1792561"/>
            <a:ext cx="8128520" cy="3647152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Both AWS &amp; Azure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$0.20/million executions (1 million free)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$0.06/GB-hour of execution time</a:t>
            </a:r>
          </a:p>
          <a:p>
            <a:pPr marL="742950" lvl="1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Request between 128 and 1536 MB</a:t>
            </a:r>
          </a:p>
          <a:p>
            <a:pPr marL="742950" lvl="1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More memory = faster CPU</a:t>
            </a:r>
          </a:p>
          <a:p>
            <a:pPr>
              <a:lnSpc>
                <a:spcPct val="150000"/>
              </a:lnSpc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AWS: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API Gateway: 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$4/million requests!?!?</a:t>
            </a:r>
          </a:p>
          <a:p>
            <a:pPr>
              <a:lnSpc>
                <a:spcPct val="150000"/>
              </a:lnSpc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Azure: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Hybrid model (run functions code on reserved hardware)</a:t>
            </a:r>
          </a:p>
        </p:txBody>
      </p:sp>
    </p:spTree>
    <p:extLst>
      <p:ext uri="{BB962C8B-B14F-4D97-AF65-F5344CB8AC3E}">
        <p14:creationId xmlns:p14="http://schemas.microsoft.com/office/powerpoint/2010/main" val="10867155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Downsides to </a:t>
            </a:r>
            <a:r>
              <a:rPr lang="en-US" sz="4800" dirty="0" err="1">
                <a:solidFill>
                  <a:srgbClr val="F3901D"/>
                </a:solidFill>
                <a:latin typeface="Bebas Neue" pitchFamily="34" charset="0"/>
              </a:rPr>
              <a:t>Serverless</a:t>
            </a:r>
            <a:endParaRPr lang="en-US" sz="4800" dirty="0">
              <a:solidFill>
                <a:srgbClr val="F3901D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23528" y="2406367"/>
            <a:ext cx="7920880" cy="203132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Pay per request can be an issue depending on pricing (AWS only?)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Functions can’t run forever (max 5 minutes on both AWS and Azure)</a:t>
            </a:r>
          </a:p>
          <a:p>
            <a:pPr marL="742950" lvl="1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“Fanout” pattern can be used to get around this somewhat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No out of the box way to do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Websockets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742950" lvl="1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 could technically long-poll if you wanted to pay for it…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Cold Starts!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6602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>
                <a:solidFill>
                  <a:srgbClr val="F3901D"/>
                </a:solidFill>
                <a:latin typeface="Bebas Neue" pitchFamily="34" charset="0"/>
              </a:rPr>
              <a:t>Serverless</a:t>
            </a:r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 Architectures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3528" y="2406367"/>
            <a:ext cx="7920880" cy="267765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Microservices (one function per operation – GET, POST, DELETE,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etc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)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Services (one function per logical group of operations)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Monolithic (one function hosting entire API, defined statically)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GraphQL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(one function hosting entire API, defined dynamically)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https://serverless.com/blog/serverless-architecture-code-patterns/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0832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26905" y="1196752"/>
            <a:ext cx="85344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Enough Talking…</a:t>
            </a:r>
          </a:p>
          <a:p>
            <a:pPr algn="ctr"/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DEMO: AWS Lambda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4" name="Picture 6" descr="Image result for aws lambd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7726" y="3068960"/>
            <a:ext cx="2132856" cy="213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8156449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That was fun, but…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3528" y="2406367"/>
            <a:ext cx="7920880" cy="106182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How do you manage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devops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?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What if I want to debug locally?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 want to test before I deploy, right?</a:t>
            </a:r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5081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>
                <a:solidFill>
                  <a:srgbClr val="F3901D"/>
                </a:solidFill>
                <a:latin typeface="Bebas Neue" pitchFamily="34" charset="0"/>
              </a:rPr>
              <a:t>Serverless</a:t>
            </a:r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 Framework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3528" y="2406367"/>
            <a:ext cx="7920880" cy="203132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Built on top of AWS Lambda &amp;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CloudFormation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Write service definitions in YAML,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Serverless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takes care of deployments, wrangling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CloudFormation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Beginnings of Cross-Provider support (Early support for IBM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Openwhisk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)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Large community, lots of plugins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Local development support (through plugin)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1026" name="Picture 2" descr="Image result for serverles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4873" y="3956123"/>
            <a:ext cx="4219575" cy="219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49977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21978" y="292494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DEMO: </a:t>
            </a:r>
            <a:r>
              <a:rPr lang="en-US" sz="4800" dirty="0" err="1">
                <a:solidFill>
                  <a:srgbClr val="F3901D"/>
                </a:solidFill>
                <a:latin typeface="Bebas Neue" pitchFamily="34" charset="0"/>
              </a:rPr>
              <a:t>Serverless</a:t>
            </a:r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 Framework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134561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Azure Functions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3528" y="2406367"/>
            <a:ext cx="7920880" cy="203132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Better out of the box dev story (in theory)</a:t>
            </a:r>
          </a:p>
          <a:p>
            <a:pPr marL="742950" lvl="1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Visual Studio project support</a:t>
            </a:r>
          </a:p>
          <a:p>
            <a:pPr marL="742950" lvl="1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Has nicer in-portal function management than AWS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Downsides:</a:t>
            </a:r>
          </a:p>
          <a:p>
            <a:pPr marL="742950" lvl="1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Still feels very beta, even though now GA</a:t>
            </a:r>
          </a:p>
          <a:p>
            <a:pPr marL="742950" lvl="1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Visual Studio support isn’t really that great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3074" name="Picture 2" descr="Image result for azure functions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272" y="4517414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68846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21978" y="292494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DEMO: Azure Functions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58537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734"/>
          <a:stretch/>
        </p:blipFill>
        <p:spPr bwMode="auto">
          <a:xfrm>
            <a:off x="4788024" y="3444298"/>
            <a:ext cx="4251745" cy="28650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396960" y="1034706"/>
            <a:ext cx="8229600" cy="850106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800" kern="1200">
                <a:solidFill>
                  <a:srgbClr val="F3901D"/>
                </a:solidFill>
                <a:latin typeface="Bebas Neue" pitchFamily="34" charset="0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A</a:t>
            </a:r>
            <a:r>
              <a:rPr lang="hr-HR" dirty="0"/>
              <a:t>genda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98196" y="1898802"/>
            <a:ext cx="8568952" cy="17851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endParaRPr lang="hr-HR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The Journey to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Serverless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Serverless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Pros &amp; Cons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High level demos of AWS Lambda, the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Serverless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Framework, and Azure Cloud Functions as </a:t>
            </a:r>
            <a:r>
              <a:rPr lang="en-US" sz="160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API backend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3971938"/>
            <a:ext cx="3672408" cy="21540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101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357" b="13967"/>
          <a:stretch/>
        </p:blipFill>
        <p:spPr>
          <a:xfrm>
            <a:off x="251520" y="4203137"/>
            <a:ext cx="8640960" cy="2322207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2916970" y="2337306"/>
            <a:ext cx="374441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6600">
                <a:solidFill>
                  <a:srgbClr val="F3901D"/>
                </a:solidFill>
                <a:latin typeface="Bebas Neue" pitchFamily="34" charset="0"/>
              </a:rPr>
              <a:t>Thank you!</a:t>
            </a:r>
            <a:endParaRPr lang="en-US" sz="6600">
              <a:solidFill>
                <a:srgbClr val="F3901D"/>
              </a:solidFill>
              <a:latin typeface="Bebas Neue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6381328"/>
            <a:ext cx="9144000" cy="476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9333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The Journey to </a:t>
            </a:r>
            <a:r>
              <a:rPr lang="en-US" sz="4800" dirty="0" err="1">
                <a:solidFill>
                  <a:srgbClr val="F3901D"/>
                </a:solidFill>
                <a:latin typeface="Bebas Neue" pitchFamily="34" charset="0"/>
              </a:rPr>
              <a:t>Serverless</a:t>
            </a:r>
            <a:endParaRPr lang="en-US" sz="4800" dirty="0">
              <a:solidFill>
                <a:srgbClr val="F3901D"/>
              </a:solidFill>
              <a:latin typeface="Bebas Neue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528" y="1609636"/>
            <a:ext cx="6696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Chapter 1: Buy a bunch of VMs (IaaS)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3528" y="2132856"/>
            <a:ext cx="8280920" cy="300082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Services: AWS EC2, Azure VMs, Rackspace, virtually any cloud provider…</a:t>
            </a:r>
          </a:p>
          <a:p>
            <a:pPr>
              <a:lnSpc>
                <a:spcPct val="150000"/>
              </a:lnSpc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IT WAS GOOD!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Only need to pay for hardware when you’re using it, save money during slow seasons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Able to have servers distributed across different regions for fault tolerance</a:t>
            </a:r>
          </a:p>
          <a:p>
            <a:pPr>
              <a:lnSpc>
                <a:spcPct val="150000"/>
              </a:lnSpc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BUT…</a:t>
            </a:r>
            <a:endParaRPr lang="hr-HR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 have to manage the VMs yourself and keep them patched, that’s a real pain!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 need to figure out how and when to scale them up and down!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0239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The Journey to </a:t>
            </a:r>
            <a:r>
              <a:rPr lang="en-US" sz="4800" dirty="0" err="1">
                <a:solidFill>
                  <a:srgbClr val="F3901D"/>
                </a:solidFill>
                <a:latin typeface="Bebas Neue" pitchFamily="34" charset="0"/>
              </a:rPr>
              <a:t>Serverless</a:t>
            </a:r>
            <a:endParaRPr lang="en-US" sz="4800" dirty="0">
              <a:solidFill>
                <a:srgbClr val="F3901D"/>
              </a:solidFill>
              <a:latin typeface="Bebas Neue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528" y="1609636"/>
            <a:ext cx="7920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Chapter 2: Deploy to Sandboxes (PaaS)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3528" y="2132856"/>
            <a:ext cx="7920880" cy="267765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Services: AWS Elastic Beanstalk, Azure Cloud Services/Web Apps/App Service, Heroku,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etc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IT WAS GOOD:</a:t>
            </a:r>
            <a:endParaRPr lang="hr-HR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Don’t have to worry about patches/updates any more, the cloud provider takes care of that!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BUT: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 still need to configure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autoscaling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groups and plan how to accommodate traffic bursts and lulls.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Spinning up a new instance isn’t instantaneous, so you need some spare capacity.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2273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The Journey to </a:t>
            </a:r>
            <a:r>
              <a:rPr lang="en-US" sz="4800" dirty="0" err="1">
                <a:solidFill>
                  <a:srgbClr val="F3901D"/>
                </a:solidFill>
                <a:latin typeface="Bebas Neue" pitchFamily="34" charset="0"/>
              </a:rPr>
              <a:t>Serverless</a:t>
            </a:r>
            <a:endParaRPr lang="en-US" sz="4800" dirty="0">
              <a:solidFill>
                <a:srgbClr val="F3901D"/>
              </a:solidFill>
              <a:latin typeface="Bebas Neue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528" y="1609636"/>
            <a:ext cx="48245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Chapter 3: SPA Front Ends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3528" y="2406367"/>
            <a:ext cx="7920880" cy="19236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IT WAS GOOD:</a:t>
            </a:r>
            <a:endParaRPr lang="hr-HR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Your SPA front end can just be deployed statically somewhere (S3/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Cloudfront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) – no need to worry about how it’ll scale (other than cost).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BUT: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You’ve still got that pesky PaaS backend – it’s OK, but…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6230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What If?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3528" y="2406367"/>
            <a:ext cx="7920880" cy="106182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We could just deploy our code somewhere, like we do with PaaS sandboxes…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But those sandboxes could be spun up and down automatically, 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on demand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, for any usage scenario?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77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026" name="Picture 2" descr="New York Comic Con nycc mind blown neil degrasse tyson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1905000"/>
            <a:ext cx="3048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857571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>
                <a:solidFill>
                  <a:srgbClr val="F3901D"/>
                </a:solidFill>
                <a:latin typeface="Bebas Neue" pitchFamily="34" charset="0"/>
              </a:rPr>
              <a:t>Serverless</a:t>
            </a:r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 Computing (</a:t>
            </a:r>
            <a:r>
              <a:rPr lang="en-US" sz="4800" dirty="0" err="1">
                <a:solidFill>
                  <a:srgbClr val="F3901D"/>
                </a:solidFill>
                <a:latin typeface="Bebas Neue" pitchFamily="34" charset="0"/>
              </a:rPr>
              <a:t>FaaS</a:t>
            </a:r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)!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3528" y="2406367"/>
            <a:ext cx="7920880" cy="138499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Abstracts away computing power from the server used to execute it.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Pay per execution, not per server.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Can scale as large as the limit on your credit card, instantaneously, with no brainpower required.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3402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Writing a </a:t>
            </a:r>
            <a:r>
              <a:rPr lang="en-US" sz="4800" dirty="0" err="1">
                <a:solidFill>
                  <a:srgbClr val="F3901D"/>
                </a:solidFill>
                <a:latin typeface="Bebas Neue" pitchFamily="34" charset="0"/>
              </a:rPr>
              <a:t>Serverless</a:t>
            </a:r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 Function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3528" y="2406367"/>
            <a:ext cx="7920880" cy="203132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Trigger: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Something that triggers the function to run (HTTP Request, queue message, blob appearing)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Execute Function: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Execute code linked to trigger – usually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Javascript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, but both AWS and Azure support Python, C# and other languages.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Output: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 function doesn’t necessarily need output, but in certain circumstances output needs to be returned to the caller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3029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theme/theme1.xml><?xml version="1.0" encoding="utf-8"?>
<a:theme xmlns:a="http://schemas.openxmlformats.org/drawingml/2006/main" name="Omni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mni Theme">
      <a:majorFont>
        <a:latin typeface="Bebas Neue"/>
        <a:ea typeface=""/>
        <a:cs typeface=""/>
      </a:majorFont>
      <a:minorFont>
        <a:latin typeface="Lato-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irst Slide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5771CBA9B8D7D4EAB55348E11CDFA3F" ma:contentTypeVersion="0" ma:contentTypeDescription="Create a new document." ma:contentTypeScope="" ma:versionID="737d2cda4fb8d122403c9d88c2c61ddf">
  <xsd:schema xmlns:xsd="http://www.w3.org/2001/XMLSchema" xmlns:xs="http://www.w3.org/2001/XMLSchema" xmlns:p="http://schemas.microsoft.com/office/2006/metadata/properties" xmlns:ns2="7401d87b-50bb-41a2-9713-b7b86698e2db" targetNamespace="http://schemas.microsoft.com/office/2006/metadata/properties" ma:root="true" ma:fieldsID="6839f2fdccd6add0742fc31a91a2d782" ns2:_="">
    <xsd:import namespace="7401d87b-50bb-41a2-9713-b7b86698e2db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01d87b-50bb-41a2-9713-b7b86698e2db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401d87b-50bb-41a2-9713-b7b86698e2db">EFQR575P25AT-62-22</_dlc_DocId>
    <_dlc_DocIdUrl xmlns="7401d87b-50bb-41a2-9713-b7b86698e2db">
      <Url>https://bp.omniresources.com/BP/OmniU/_layouts/DocIdRedir.aspx?ID=EFQR575P25AT-62-22</Url>
      <Description>EFQR575P25AT-62-22</Description>
    </_dlc_DocIdUrl>
  </documentManagement>
</p:properti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D871270-AE57-435D-AABB-DA43138A73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01d87b-50bb-41a2-9713-b7b86698e2d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339CEF0-3504-4032-8CD4-FC3EB753FBDB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7401d87b-50bb-41a2-9713-b7b86698e2db"/>
    <ds:schemaRef ds:uri="http://purl.org/dc/elements/1.1/"/>
    <ds:schemaRef ds:uri="http://schemas.microsoft.com/office/2006/metadata/properties"/>
    <ds:schemaRef ds:uri="http://purl.org/dc/terms/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E2B45849-B4BF-41EB-84BF-C11A744B1FA2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DCFD9E70-470E-4702-AAED-4A0418A3CDA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3351</TotalTime>
  <Words>781</Words>
  <Application>Microsoft Office PowerPoint</Application>
  <PresentationFormat>On-screen Show (4:3)</PresentationFormat>
  <Paragraphs>140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31" baseType="lpstr">
      <vt:lpstr>Arial</vt:lpstr>
      <vt:lpstr>Bebas Neue</vt:lpstr>
      <vt:lpstr>BeforeBreakfast Medium</vt:lpstr>
      <vt:lpstr>Calibri</vt:lpstr>
      <vt:lpstr>Lato</vt:lpstr>
      <vt:lpstr>Lato Light</vt:lpstr>
      <vt:lpstr>Lato-Light</vt:lpstr>
      <vt:lpstr>Open Sans Light</vt:lpstr>
      <vt:lpstr>Raleway</vt:lpstr>
      <vt:lpstr>Omni Theme</vt:lpstr>
      <vt:lpstr>First Slide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ubu</dc:creator>
  <cp:lastModifiedBy>Mike Rosack</cp:lastModifiedBy>
  <cp:revision>78</cp:revision>
  <dcterms:created xsi:type="dcterms:W3CDTF">2015-01-28T17:34:31Z</dcterms:created>
  <dcterms:modified xsi:type="dcterms:W3CDTF">2017-02-15T19:11:07Z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ItemGuid">
    <vt:lpwstr>7795a15e-a592-45da-aa1c-a3bff7afade5</vt:lpwstr>
  </property>
  <property fmtid="{D5CDD505-2E9C-101B-9397-08002B2CF9AE}" pid="3" name="ContentTypeId">
    <vt:lpwstr>0x01010035771CBA9B8D7D4EAB55348E11CDFA3F</vt:lpwstr>
  </property>
</Properties>
</file>

<file path=docProps/thumbnail.jpeg>
</file>